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layfair Display Bold" panose="00000800000000000000" pitchFamily="2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43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Hardware/Software Co-Design for LLM Quantization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1318"/>
            <a:ext cx="5884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 Analysis and Trade-off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3870960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deep dive into optimizing Large Language Models (LLMs) for efficient deployment using quantized precision and hardware-aware co-design principles.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15809"/>
            <a:ext cx="30480" cy="1599009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93790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Team: Cipher Core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277928"/>
            <a:ext cx="29338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Utkarsh Lubal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20126"/>
            <a:ext cx="29338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Sami Abedi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288631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Course &amp; Date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288630" y="6277928"/>
            <a:ext cx="46802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 Organization &amp; Architecture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1130" y="6640830"/>
            <a:ext cx="4069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Date- 11/01/2025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058" y="614363"/>
            <a:ext cx="56636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FRAMEWORK COMPARISON 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53058" y="1160145"/>
            <a:ext cx="1332428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Here are key insights from comparing different implementation frameworks: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653058" y="1490663"/>
            <a:ext cx="4360545" cy="1893094"/>
          </a:xfrm>
          <a:prstGeom prst="roundRect">
            <a:avLst>
              <a:gd name="adj" fmla="val 96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4263" y="1611868"/>
            <a:ext cx="363855" cy="363855"/>
          </a:xfrm>
          <a:prstGeom prst="roundRect">
            <a:avLst>
              <a:gd name="adj" fmla="val 2512837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276" y="1711881"/>
            <a:ext cx="163711" cy="1637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4263" y="2096929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BitsAndBytes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74263" y="2359104"/>
            <a:ext cx="411813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Ease of Use: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(Excellent HuggingFace integration)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774263" y="2595562"/>
            <a:ext cx="411813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Model Performance: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(0.52-0.65× speedup on Tesla T4)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74263" y="2832021"/>
            <a:ext cx="411813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Model Performance: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(Limited testing)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74263" y="3068479"/>
            <a:ext cx="411813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Case: Research and prototyping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5134808" y="1490663"/>
            <a:ext cx="4360664" cy="1893094"/>
          </a:xfrm>
          <a:prstGeom prst="roundRect">
            <a:avLst>
              <a:gd name="adj" fmla="val 96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256014" y="1611868"/>
            <a:ext cx="363855" cy="363855"/>
          </a:xfrm>
          <a:prstGeom prst="roundRect">
            <a:avLst>
              <a:gd name="adj" fmla="val 2512837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027" y="1711881"/>
            <a:ext cx="163711" cy="16371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256014" y="2096929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ONNX Runtime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5256014" y="2359104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Ease of Use: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(Good cross-platform support)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5256014" y="2595562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Model Performance: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(1.69× speedup)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5256014" y="2832021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Optimization: Hardware-assisted INT8 with KV cache (6.8× speedup)</a:t>
            </a:r>
            <a:endParaRPr lang="en-US" sz="950" dirty="0"/>
          </a:p>
        </p:txBody>
      </p:sp>
      <p:sp>
        <p:nvSpPr>
          <p:cNvPr id="19" name="Text 15"/>
          <p:cNvSpPr/>
          <p:nvPr/>
        </p:nvSpPr>
        <p:spPr>
          <a:xfrm>
            <a:off x="5256014" y="3068479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Case: Production deployment</a:t>
            </a:r>
            <a:endParaRPr lang="en-US" sz="950" dirty="0"/>
          </a:p>
        </p:txBody>
      </p:sp>
      <p:sp>
        <p:nvSpPr>
          <p:cNvPr id="20" name="Shape 16"/>
          <p:cNvSpPr/>
          <p:nvPr/>
        </p:nvSpPr>
        <p:spPr>
          <a:xfrm>
            <a:off x="9616678" y="1490663"/>
            <a:ext cx="4360664" cy="1893094"/>
          </a:xfrm>
          <a:prstGeom prst="roundRect">
            <a:avLst>
              <a:gd name="adj" fmla="val 96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9737884" y="1611868"/>
            <a:ext cx="363855" cy="363855"/>
          </a:xfrm>
          <a:prstGeom prst="roundRect">
            <a:avLst>
              <a:gd name="adj" fmla="val 2512837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7896" y="1711881"/>
            <a:ext cx="163711" cy="163711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37884" y="2096929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GGUF/llama.cpp</a:t>
            </a:r>
            <a:endParaRPr lang="en-US" sz="1150" dirty="0"/>
          </a:p>
        </p:txBody>
      </p:sp>
      <p:sp>
        <p:nvSpPr>
          <p:cNvPr id="24" name="Text 19"/>
          <p:cNvSpPr/>
          <p:nvPr/>
        </p:nvSpPr>
        <p:spPr>
          <a:xfrm>
            <a:off x="9737884" y="2359104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Ease of Use: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(Requires model conversion)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9737884" y="2595562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Model Performance: </a:t>
            </a: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⭐⭐⭐⭐⭐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(4.55× speedup)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9737884" y="2832021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 Support: Excellent quantization for 1B+ models</a:t>
            </a:r>
            <a:endParaRPr lang="en-US" sz="950" dirty="0"/>
          </a:p>
        </p:txBody>
      </p:sp>
      <p:sp>
        <p:nvSpPr>
          <p:cNvPr id="27" name="Text 22"/>
          <p:cNvSpPr/>
          <p:nvPr/>
        </p:nvSpPr>
        <p:spPr>
          <a:xfrm>
            <a:off x="9737884" y="3068479"/>
            <a:ext cx="411825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Case: Large model deployment</a:t>
            </a:r>
            <a:endParaRPr lang="en-US" sz="950" dirty="0"/>
          </a:p>
        </p:txBody>
      </p:sp>
      <p:sp>
        <p:nvSpPr>
          <p:cNvPr id="28" name="Text 23"/>
          <p:cNvSpPr/>
          <p:nvPr/>
        </p:nvSpPr>
        <p:spPr>
          <a:xfrm>
            <a:off x="653058" y="3565684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Critical Findings</a:t>
            </a:r>
            <a:endParaRPr lang="en-US" sz="1400" dirty="0"/>
          </a:p>
        </p:txBody>
      </p:sp>
      <p:sp>
        <p:nvSpPr>
          <p:cNvPr id="29" name="Shape 24"/>
          <p:cNvSpPr/>
          <p:nvPr/>
        </p:nvSpPr>
        <p:spPr>
          <a:xfrm>
            <a:off x="653058" y="4039374"/>
            <a:ext cx="60603" cy="60603"/>
          </a:xfrm>
          <a:prstGeom prst="roundRect">
            <a:avLst>
              <a:gd name="adj" fmla="val 75441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5"/>
          <p:cNvSpPr/>
          <p:nvPr/>
        </p:nvSpPr>
        <p:spPr>
          <a:xfrm>
            <a:off x="834866" y="3975021"/>
            <a:ext cx="241018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Framework Choice is Determinant</a:t>
            </a:r>
            <a:endParaRPr lang="en-US" sz="1150" dirty="0"/>
          </a:p>
        </p:txBody>
      </p:sp>
      <p:sp>
        <p:nvSpPr>
          <p:cNvPr id="31" name="Text 26"/>
          <p:cNvSpPr/>
          <p:nvPr/>
        </p:nvSpPr>
        <p:spPr>
          <a:xfrm>
            <a:off x="834866" y="4237196"/>
            <a:ext cx="4158496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Same model (distilgpt2 INT8) on same hardware (Tesla T4):</a:t>
            </a:r>
            <a:endParaRPr lang="en-US" sz="950" dirty="0"/>
          </a:p>
        </p:txBody>
      </p:sp>
      <p:sp>
        <p:nvSpPr>
          <p:cNvPr id="32" name="Text 27"/>
          <p:cNvSpPr/>
          <p:nvPr/>
        </p:nvSpPr>
        <p:spPr>
          <a:xfrm>
            <a:off x="834866" y="4473654"/>
            <a:ext cx="4158496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BitsAndBytes: 0.65× speedup (35% slower)</a:t>
            </a:r>
            <a:endParaRPr lang="en-US" sz="950" dirty="0"/>
          </a:p>
        </p:txBody>
      </p:sp>
      <p:sp>
        <p:nvSpPr>
          <p:cNvPr id="33" name="Text 28"/>
          <p:cNvSpPr/>
          <p:nvPr/>
        </p:nvSpPr>
        <p:spPr>
          <a:xfrm>
            <a:off x="834866" y="4710113"/>
            <a:ext cx="4158496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Runtime: 1.69× speedup (69% faster)</a:t>
            </a:r>
            <a:endParaRPr lang="en-US" sz="950" dirty="0"/>
          </a:p>
        </p:txBody>
      </p:sp>
      <p:sp>
        <p:nvSpPr>
          <p:cNvPr id="34" name="Shape 29"/>
          <p:cNvSpPr/>
          <p:nvPr/>
        </p:nvSpPr>
        <p:spPr>
          <a:xfrm>
            <a:off x="5144929" y="4039374"/>
            <a:ext cx="60603" cy="60603"/>
          </a:xfrm>
          <a:prstGeom prst="roundRect">
            <a:avLst>
              <a:gd name="adj" fmla="val 75441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0"/>
          <p:cNvSpPr/>
          <p:nvPr/>
        </p:nvSpPr>
        <p:spPr>
          <a:xfrm>
            <a:off x="5326737" y="3975021"/>
            <a:ext cx="2905363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Hardware/Software Co-Design Validation</a:t>
            </a:r>
            <a:endParaRPr lang="en-US" sz="1150" dirty="0"/>
          </a:p>
        </p:txBody>
      </p:sp>
      <p:sp>
        <p:nvSpPr>
          <p:cNvPr id="36" name="Text 31"/>
          <p:cNvSpPr/>
          <p:nvPr/>
        </p:nvSpPr>
        <p:spPr>
          <a:xfrm>
            <a:off x="5326737" y="4237196"/>
            <a:ext cx="415861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details matter as much as quantization method.</a:t>
            </a:r>
            <a:endParaRPr lang="en-US" sz="950" dirty="0"/>
          </a:p>
        </p:txBody>
      </p:sp>
      <p:sp>
        <p:nvSpPr>
          <p:cNvPr id="37" name="Text 32"/>
          <p:cNvSpPr/>
          <p:nvPr/>
        </p:nvSpPr>
        <p:spPr>
          <a:xfrm>
            <a:off x="5326737" y="4473654"/>
            <a:ext cx="415861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optimization determines success or failure.</a:t>
            </a:r>
            <a:endParaRPr lang="en-US" sz="950" dirty="0"/>
          </a:p>
        </p:txBody>
      </p:sp>
      <p:sp>
        <p:nvSpPr>
          <p:cNvPr id="38" name="Shape 33"/>
          <p:cNvSpPr/>
          <p:nvPr/>
        </p:nvSpPr>
        <p:spPr>
          <a:xfrm>
            <a:off x="9636919" y="4039374"/>
            <a:ext cx="60603" cy="60603"/>
          </a:xfrm>
          <a:prstGeom prst="roundRect">
            <a:avLst>
              <a:gd name="adj" fmla="val 75441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4"/>
          <p:cNvSpPr/>
          <p:nvPr/>
        </p:nvSpPr>
        <p:spPr>
          <a:xfrm>
            <a:off x="9818727" y="3975021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Size Impact</a:t>
            </a:r>
            <a:endParaRPr lang="en-US" sz="1150" dirty="0"/>
          </a:p>
        </p:txBody>
      </p:sp>
      <p:sp>
        <p:nvSpPr>
          <p:cNvPr id="40" name="Text 35"/>
          <p:cNvSpPr/>
          <p:nvPr/>
        </p:nvSpPr>
        <p:spPr>
          <a:xfrm>
            <a:off x="9818727" y="4237196"/>
            <a:ext cx="4158496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models (&lt;1B): ONNX Runtime performs best.</a:t>
            </a:r>
            <a:endParaRPr lang="en-US" sz="950" dirty="0"/>
          </a:p>
        </p:txBody>
      </p:sp>
      <p:sp>
        <p:nvSpPr>
          <p:cNvPr id="41" name="Text 36"/>
          <p:cNvSpPr/>
          <p:nvPr/>
        </p:nvSpPr>
        <p:spPr>
          <a:xfrm>
            <a:off x="9818727" y="4473654"/>
            <a:ext cx="4158496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models (&gt;1B): GGUF/llama.cpp excels with INT4.</a:t>
            </a:r>
            <a:endParaRPr lang="en-US" sz="950" dirty="0"/>
          </a:p>
        </p:txBody>
      </p:sp>
      <p:sp>
        <p:nvSpPr>
          <p:cNvPr id="42" name="Text 37"/>
          <p:cNvSpPr/>
          <p:nvPr/>
        </p:nvSpPr>
        <p:spPr>
          <a:xfrm>
            <a:off x="653058" y="5086112"/>
            <a:ext cx="255150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Framework Comparison Table</a:t>
            </a:r>
            <a:endParaRPr lang="en-US" sz="1400" dirty="0"/>
          </a:p>
        </p:txBody>
      </p:sp>
      <p:sp>
        <p:nvSpPr>
          <p:cNvPr id="43" name="Text 38"/>
          <p:cNvSpPr/>
          <p:nvPr/>
        </p:nvSpPr>
        <p:spPr>
          <a:xfrm>
            <a:off x="653058" y="5495449"/>
            <a:ext cx="1332428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this table to compare frameworks based on key criteria.</a:t>
            </a:r>
            <a:endParaRPr lang="en-US" sz="950" dirty="0"/>
          </a:p>
        </p:txBody>
      </p:sp>
      <p:sp>
        <p:nvSpPr>
          <p:cNvPr id="44" name="Shape 39"/>
          <p:cNvSpPr/>
          <p:nvPr/>
        </p:nvSpPr>
        <p:spPr>
          <a:xfrm>
            <a:off x="653058" y="5825966"/>
            <a:ext cx="13324284" cy="1789271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0"/>
          <p:cNvSpPr/>
          <p:nvPr/>
        </p:nvSpPr>
        <p:spPr>
          <a:xfrm>
            <a:off x="660678" y="5833586"/>
            <a:ext cx="13312973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1"/>
          <p:cNvSpPr/>
          <p:nvPr/>
        </p:nvSpPr>
        <p:spPr>
          <a:xfrm>
            <a:off x="782360" y="5913953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</a:t>
            </a:r>
            <a:endParaRPr lang="en-US" sz="950" dirty="0"/>
          </a:p>
        </p:txBody>
      </p:sp>
      <p:sp>
        <p:nvSpPr>
          <p:cNvPr id="47" name="Text 42"/>
          <p:cNvSpPr/>
          <p:nvPr/>
        </p:nvSpPr>
        <p:spPr>
          <a:xfrm>
            <a:off x="2687955" y="5913953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950" dirty="0"/>
          </a:p>
        </p:txBody>
      </p:sp>
      <p:sp>
        <p:nvSpPr>
          <p:cNvPr id="48" name="Text 43"/>
          <p:cNvSpPr/>
          <p:nvPr/>
        </p:nvSpPr>
        <p:spPr>
          <a:xfrm>
            <a:off x="4589740" y="5913953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950" dirty="0"/>
          </a:p>
        </p:txBody>
      </p:sp>
      <p:sp>
        <p:nvSpPr>
          <p:cNvPr id="49" name="Text 44"/>
          <p:cNvSpPr/>
          <p:nvPr/>
        </p:nvSpPr>
        <p:spPr>
          <a:xfrm>
            <a:off x="6491526" y="5913953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 (tok/s)</a:t>
            </a:r>
            <a:endParaRPr lang="en-US" sz="950" dirty="0"/>
          </a:p>
        </p:txBody>
      </p:sp>
      <p:sp>
        <p:nvSpPr>
          <p:cNvPr id="50" name="Text 45"/>
          <p:cNvSpPr/>
          <p:nvPr/>
        </p:nvSpPr>
        <p:spPr>
          <a:xfrm>
            <a:off x="8393311" y="5913953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Speedup</a:t>
            </a:r>
            <a:endParaRPr lang="en-US" sz="950" dirty="0"/>
          </a:p>
        </p:txBody>
      </p:sp>
      <p:sp>
        <p:nvSpPr>
          <p:cNvPr id="51" name="Text 46"/>
          <p:cNvSpPr/>
          <p:nvPr/>
        </p:nvSpPr>
        <p:spPr>
          <a:xfrm>
            <a:off x="10295096" y="5913953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(GB)</a:t>
            </a:r>
            <a:endParaRPr lang="en-US" sz="950" dirty="0"/>
          </a:p>
        </p:txBody>
      </p:sp>
      <p:sp>
        <p:nvSpPr>
          <p:cNvPr id="52" name="Text 47"/>
          <p:cNvSpPr/>
          <p:nvPr/>
        </p:nvSpPr>
        <p:spPr>
          <a:xfrm>
            <a:off x="12196882" y="5913953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Reduction</a:t>
            </a:r>
            <a:endParaRPr lang="en-US" sz="950" dirty="0"/>
          </a:p>
        </p:txBody>
      </p:sp>
      <p:sp>
        <p:nvSpPr>
          <p:cNvPr id="53" name="Shape 48"/>
          <p:cNvSpPr/>
          <p:nvPr/>
        </p:nvSpPr>
        <p:spPr>
          <a:xfrm>
            <a:off x="660678" y="6188392"/>
            <a:ext cx="13312973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49"/>
          <p:cNvSpPr/>
          <p:nvPr/>
        </p:nvSpPr>
        <p:spPr>
          <a:xfrm>
            <a:off x="782360" y="6268760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BitsAndBytes</a:t>
            </a:r>
            <a:endParaRPr lang="en-US" sz="950" dirty="0"/>
          </a:p>
        </p:txBody>
      </p:sp>
      <p:sp>
        <p:nvSpPr>
          <p:cNvPr id="55" name="Text 50"/>
          <p:cNvSpPr/>
          <p:nvPr/>
        </p:nvSpPr>
        <p:spPr>
          <a:xfrm>
            <a:off x="2687955" y="6268760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950" dirty="0"/>
          </a:p>
        </p:txBody>
      </p:sp>
      <p:sp>
        <p:nvSpPr>
          <p:cNvPr id="56" name="Text 51"/>
          <p:cNvSpPr/>
          <p:nvPr/>
        </p:nvSpPr>
        <p:spPr>
          <a:xfrm>
            <a:off x="4589740" y="6268760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950" dirty="0"/>
          </a:p>
        </p:txBody>
      </p:sp>
      <p:sp>
        <p:nvSpPr>
          <p:cNvPr id="57" name="Text 52"/>
          <p:cNvSpPr/>
          <p:nvPr/>
        </p:nvSpPr>
        <p:spPr>
          <a:xfrm>
            <a:off x="6491526" y="6268760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59.93</a:t>
            </a:r>
            <a:endParaRPr lang="en-US" sz="950" dirty="0"/>
          </a:p>
        </p:txBody>
      </p:sp>
      <p:sp>
        <p:nvSpPr>
          <p:cNvPr id="58" name="Text 53"/>
          <p:cNvSpPr/>
          <p:nvPr/>
        </p:nvSpPr>
        <p:spPr>
          <a:xfrm>
            <a:off x="8393311" y="6268760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0.65×</a:t>
            </a:r>
            <a:endParaRPr lang="en-US" sz="950" dirty="0"/>
          </a:p>
        </p:txBody>
      </p:sp>
      <p:sp>
        <p:nvSpPr>
          <p:cNvPr id="59" name="Text 54"/>
          <p:cNvSpPr/>
          <p:nvPr/>
        </p:nvSpPr>
        <p:spPr>
          <a:xfrm>
            <a:off x="10295096" y="6268760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0.31</a:t>
            </a:r>
            <a:endParaRPr lang="en-US" sz="950" dirty="0"/>
          </a:p>
        </p:txBody>
      </p:sp>
      <p:sp>
        <p:nvSpPr>
          <p:cNvPr id="60" name="Text 55"/>
          <p:cNvSpPr/>
          <p:nvPr/>
        </p:nvSpPr>
        <p:spPr>
          <a:xfrm>
            <a:off x="12196882" y="6268760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12%</a:t>
            </a:r>
            <a:endParaRPr lang="en-US" sz="950" dirty="0"/>
          </a:p>
        </p:txBody>
      </p:sp>
      <p:sp>
        <p:nvSpPr>
          <p:cNvPr id="61" name="Shape 56"/>
          <p:cNvSpPr/>
          <p:nvPr/>
        </p:nvSpPr>
        <p:spPr>
          <a:xfrm>
            <a:off x="660678" y="6543199"/>
            <a:ext cx="13312973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57"/>
          <p:cNvSpPr/>
          <p:nvPr/>
        </p:nvSpPr>
        <p:spPr>
          <a:xfrm>
            <a:off x="782360" y="6623566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Runtime</a:t>
            </a:r>
            <a:endParaRPr lang="en-US" sz="950" dirty="0"/>
          </a:p>
        </p:txBody>
      </p:sp>
      <p:sp>
        <p:nvSpPr>
          <p:cNvPr id="63" name="Text 58"/>
          <p:cNvSpPr/>
          <p:nvPr/>
        </p:nvSpPr>
        <p:spPr>
          <a:xfrm>
            <a:off x="2687955" y="6623566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950" dirty="0"/>
          </a:p>
        </p:txBody>
      </p:sp>
      <p:sp>
        <p:nvSpPr>
          <p:cNvPr id="64" name="Text 59"/>
          <p:cNvSpPr/>
          <p:nvPr/>
        </p:nvSpPr>
        <p:spPr>
          <a:xfrm>
            <a:off x="4589740" y="6623566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950" dirty="0"/>
          </a:p>
        </p:txBody>
      </p:sp>
      <p:sp>
        <p:nvSpPr>
          <p:cNvPr id="65" name="Text 60"/>
          <p:cNvSpPr/>
          <p:nvPr/>
        </p:nvSpPr>
        <p:spPr>
          <a:xfrm>
            <a:off x="6491526" y="6623566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24.4</a:t>
            </a:r>
            <a:endParaRPr lang="en-US" sz="950" dirty="0"/>
          </a:p>
        </p:txBody>
      </p:sp>
      <p:sp>
        <p:nvSpPr>
          <p:cNvPr id="66" name="Text 61"/>
          <p:cNvSpPr/>
          <p:nvPr/>
        </p:nvSpPr>
        <p:spPr>
          <a:xfrm>
            <a:off x="8393311" y="6623566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1.69×</a:t>
            </a:r>
            <a:endParaRPr lang="en-US" sz="950" dirty="0"/>
          </a:p>
        </p:txBody>
      </p:sp>
      <p:sp>
        <p:nvSpPr>
          <p:cNvPr id="67" name="Text 62"/>
          <p:cNvSpPr/>
          <p:nvPr/>
        </p:nvSpPr>
        <p:spPr>
          <a:xfrm>
            <a:off x="10295096" y="6623566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0.35</a:t>
            </a:r>
            <a:endParaRPr lang="en-US" sz="950" dirty="0"/>
          </a:p>
        </p:txBody>
      </p:sp>
      <p:sp>
        <p:nvSpPr>
          <p:cNvPr id="68" name="Text 63"/>
          <p:cNvSpPr/>
          <p:nvPr/>
        </p:nvSpPr>
        <p:spPr>
          <a:xfrm>
            <a:off x="12196882" y="6623566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</a:t>
            </a:r>
            <a:endParaRPr lang="en-US" sz="950" dirty="0"/>
          </a:p>
        </p:txBody>
      </p:sp>
      <p:sp>
        <p:nvSpPr>
          <p:cNvPr id="69" name="Shape 64"/>
          <p:cNvSpPr/>
          <p:nvPr/>
        </p:nvSpPr>
        <p:spPr>
          <a:xfrm>
            <a:off x="660678" y="6898005"/>
            <a:ext cx="13312973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5"/>
          <p:cNvSpPr/>
          <p:nvPr/>
        </p:nvSpPr>
        <p:spPr>
          <a:xfrm>
            <a:off x="782360" y="6978372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BitsAndBytes</a:t>
            </a:r>
            <a:endParaRPr lang="en-US" sz="950" dirty="0"/>
          </a:p>
        </p:txBody>
      </p:sp>
      <p:sp>
        <p:nvSpPr>
          <p:cNvPr id="71" name="Text 66"/>
          <p:cNvSpPr/>
          <p:nvPr/>
        </p:nvSpPr>
        <p:spPr>
          <a:xfrm>
            <a:off x="2687955" y="6978372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</a:t>
            </a:r>
            <a:endParaRPr lang="en-US" sz="950" dirty="0"/>
          </a:p>
        </p:txBody>
      </p:sp>
      <p:sp>
        <p:nvSpPr>
          <p:cNvPr id="72" name="Text 67"/>
          <p:cNvSpPr/>
          <p:nvPr/>
        </p:nvSpPr>
        <p:spPr>
          <a:xfrm>
            <a:off x="4589740" y="6978372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950" dirty="0"/>
          </a:p>
        </p:txBody>
      </p:sp>
      <p:sp>
        <p:nvSpPr>
          <p:cNvPr id="73" name="Text 68"/>
          <p:cNvSpPr/>
          <p:nvPr/>
        </p:nvSpPr>
        <p:spPr>
          <a:xfrm>
            <a:off x="6491526" y="6978372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5.58</a:t>
            </a:r>
            <a:endParaRPr lang="en-US" sz="950" dirty="0"/>
          </a:p>
        </p:txBody>
      </p:sp>
      <p:sp>
        <p:nvSpPr>
          <p:cNvPr id="74" name="Text 69"/>
          <p:cNvSpPr/>
          <p:nvPr/>
        </p:nvSpPr>
        <p:spPr>
          <a:xfrm>
            <a:off x="8393311" y="6978372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0.52×</a:t>
            </a:r>
            <a:endParaRPr lang="en-US" sz="950" dirty="0"/>
          </a:p>
        </p:txBody>
      </p:sp>
      <p:sp>
        <p:nvSpPr>
          <p:cNvPr id="75" name="Text 70"/>
          <p:cNvSpPr/>
          <p:nvPr/>
        </p:nvSpPr>
        <p:spPr>
          <a:xfrm>
            <a:off x="10295096" y="6978372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0.27</a:t>
            </a:r>
            <a:endParaRPr lang="en-US" sz="950" dirty="0"/>
          </a:p>
        </p:txBody>
      </p:sp>
      <p:sp>
        <p:nvSpPr>
          <p:cNvPr id="76" name="Text 71"/>
          <p:cNvSpPr/>
          <p:nvPr/>
        </p:nvSpPr>
        <p:spPr>
          <a:xfrm>
            <a:off x="12196882" y="6978372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</a:t>
            </a:r>
            <a:endParaRPr lang="en-US" sz="950" dirty="0"/>
          </a:p>
        </p:txBody>
      </p:sp>
      <p:sp>
        <p:nvSpPr>
          <p:cNvPr id="77" name="Shape 72"/>
          <p:cNvSpPr/>
          <p:nvPr/>
        </p:nvSpPr>
        <p:spPr>
          <a:xfrm>
            <a:off x="660678" y="7252811"/>
            <a:ext cx="13312973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3"/>
          <p:cNvSpPr/>
          <p:nvPr/>
        </p:nvSpPr>
        <p:spPr>
          <a:xfrm>
            <a:off x="782360" y="7333178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GGUF/llama.cpp</a:t>
            </a:r>
            <a:endParaRPr lang="en-US" sz="950" dirty="0"/>
          </a:p>
        </p:txBody>
      </p:sp>
      <p:sp>
        <p:nvSpPr>
          <p:cNvPr id="79" name="Text 74"/>
          <p:cNvSpPr/>
          <p:nvPr/>
        </p:nvSpPr>
        <p:spPr>
          <a:xfrm>
            <a:off x="2687955" y="7333178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</a:t>
            </a:r>
            <a:endParaRPr lang="en-US" sz="950" dirty="0"/>
          </a:p>
        </p:txBody>
      </p:sp>
      <p:sp>
        <p:nvSpPr>
          <p:cNvPr id="80" name="Text 75"/>
          <p:cNvSpPr/>
          <p:nvPr/>
        </p:nvSpPr>
        <p:spPr>
          <a:xfrm>
            <a:off x="4589740" y="7333178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</a:t>
            </a:r>
            <a:endParaRPr lang="en-US" sz="950" dirty="0"/>
          </a:p>
        </p:txBody>
      </p:sp>
      <p:sp>
        <p:nvSpPr>
          <p:cNvPr id="81" name="Text 76"/>
          <p:cNvSpPr/>
          <p:nvPr/>
        </p:nvSpPr>
        <p:spPr>
          <a:xfrm>
            <a:off x="6491526" y="7333178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157.11</a:t>
            </a:r>
            <a:endParaRPr lang="en-US" sz="950" dirty="0"/>
          </a:p>
        </p:txBody>
      </p:sp>
      <p:sp>
        <p:nvSpPr>
          <p:cNvPr id="82" name="Text 77"/>
          <p:cNvSpPr/>
          <p:nvPr/>
        </p:nvSpPr>
        <p:spPr>
          <a:xfrm>
            <a:off x="8393311" y="7333178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4.55×</a:t>
            </a:r>
            <a:endParaRPr lang="en-US" sz="950" dirty="0"/>
          </a:p>
        </p:txBody>
      </p:sp>
      <p:sp>
        <p:nvSpPr>
          <p:cNvPr id="83" name="Text 78"/>
          <p:cNvSpPr/>
          <p:nvPr/>
        </p:nvSpPr>
        <p:spPr>
          <a:xfrm>
            <a:off x="10295096" y="7333178"/>
            <a:ext cx="16517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0.55</a:t>
            </a:r>
            <a:endParaRPr lang="en-US" sz="950" dirty="0"/>
          </a:p>
        </p:txBody>
      </p:sp>
      <p:sp>
        <p:nvSpPr>
          <p:cNvPr id="84" name="Text 79"/>
          <p:cNvSpPr/>
          <p:nvPr/>
        </p:nvSpPr>
        <p:spPr>
          <a:xfrm>
            <a:off x="12196882" y="7333178"/>
            <a:ext cx="165556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75%</a:t>
            </a:r>
            <a:endParaRPr lang="en-US" sz="95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5990525-1EDB-4FFF-47BE-44654AB159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8765" y="7743757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473" y="427792"/>
            <a:ext cx="382869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Trade-off Matrix: Optimal Configuration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44473" y="882729"/>
            <a:ext cx="13541454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summary of the measured performance metrics across speed, memory, and accuracy, leading to practical deployment recommendations.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544473" y="1158121"/>
            <a:ext cx="13541454" cy="1965722"/>
          </a:xfrm>
          <a:prstGeom prst="roundRect">
            <a:avLst>
              <a:gd name="adj" fmla="val 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52093" y="1165741"/>
            <a:ext cx="13526214" cy="2981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53653" y="1233964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362682" y="123396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391507" y="123396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7420332" y="123396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9449157" y="123396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11477982" y="1233964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552093" y="1463873"/>
            <a:ext cx="13526214" cy="2981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53653" y="1532096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 Baseline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3362682" y="153209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391507" y="153209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7420332" y="153209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9449157" y="153209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11477982" y="1532096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Baseline</a:t>
            </a:r>
            <a:endParaRPr lang="en-US" sz="750" dirty="0"/>
          </a:p>
        </p:txBody>
      </p:sp>
      <p:sp>
        <p:nvSpPr>
          <p:cNvPr id="19" name="Shape 17"/>
          <p:cNvSpPr/>
          <p:nvPr/>
        </p:nvSpPr>
        <p:spPr>
          <a:xfrm>
            <a:off x="552093" y="1762006"/>
            <a:ext cx="13526214" cy="2981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53653" y="1830229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BitsAndBytes INT8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3362682" y="1830229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0.65×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5391507" y="1830229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1.12×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7420332" y="1830229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9449157" y="1830229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11477982" y="1830229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overhead on T4.</a:t>
            </a:r>
            <a:endParaRPr lang="en-US" sz="750" dirty="0"/>
          </a:p>
        </p:txBody>
      </p:sp>
      <p:sp>
        <p:nvSpPr>
          <p:cNvPr id="26" name="Shape 24"/>
          <p:cNvSpPr/>
          <p:nvPr/>
        </p:nvSpPr>
        <p:spPr>
          <a:xfrm>
            <a:off x="552093" y="2060138"/>
            <a:ext cx="13526214" cy="2981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53653" y="2128361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Runtime INT8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3362682" y="2128361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1.69×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391507" y="2128361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2.0×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7420332" y="2128361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9449157" y="2128361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Good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11477982" y="2128361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 small model optimization.</a:t>
            </a:r>
            <a:endParaRPr lang="en-US" sz="750" dirty="0"/>
          </a:p>
        </p:txBody>
      </p:sp>
      <p:sp>
        <p:nvSpPr>
          <p:cNvPr id="33" name="Shape 31"/>
          <p:cNvSpPr/>
          <p:nvPr/>
        </p:nvSpPr>
        <p:spPr>
          <a:xfrm>
            <a:off x="552093" y="2358271"/>
            <a:ext cx="13526214" cy="2981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3653" y="2426494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 Quantization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3362682" y="242649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4.55×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5391507" y="242649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4.0×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7420332" y="242649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750" dirty="0"/>
          </a:p>
        </p:txBody>
      </p:sp>
      <p:sp>
        <p:nvSpPr>
          <p:cNvPr id="38" name="Text 36"/>
          <p:cNvSpPr/>
          <p:nvPr/>
        </p:nvSpPr>
        <p:spPr>
          <a:xfrm>
            <a:off x="9449157" y="2426494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11477982" y="2426494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combined gains for larger models.</a:t>
            </a:r>
            <a:endParaRPr lang="en-US" sz="750" dirty="0"/>
          </a:p>
        </p:txBody>
      </p:sp>
      <p:sp>
        <p:nvSpPr>
          <p:cNvPr id="40" name="Shape 38"/>
          <p:cNvSpPr/>
          <p:nvPr/>
        </p:nvSpPr>
        <p:spPr>
          <a:xfrm>
            <a:off x="552093" y="2656403"/>
            <a:ext cx="13526214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53653" y="2724626"/>
            <a:ext cx="249924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KV Cache</a:t>
            </a:r>
            <a:endParaRPr lang="en-US" sz="750" dirty="0"/>
          </a:p>
        </p:txBody>
      </p:sp>
      <p:sp>
        <p:nvSpPr>
          <p:cNvPr id="42" name="Text 40"/>
          <p:cNvSpPr/>
          <p:nvPr/>
        </p:nvSpPr>
        <p:spPr>
          <a:xfrm>
            <a:off x="3362682" y="272462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6.8×</a:t>
            </a:r>
            <a:endParaRPr lang="en-US" sz="750" dirty="0"/>
          </a:p>
        </p:txBody>
      </p:sp>
      <p:sp>
        <p:nvSpPr>
          <p:cNvPr id="43" name="Text 41"/>
          <p:cNvSpPr/>
          <p:nvPr/>
        </p:nvSpPr>
        <p:spPr>
          <a:xfrm>
            <a:off x="5391507" y="272462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750" dirty="0"/>
          </a:p>
        </p:txBody>
      </p:sp>
      <p:sp>
        <p:nvSpPr>
          <p:cNvPr id="44" name="Text 42"/>
          <p:cNvSpPr/>
          <p:nvPr/>
        </p:nvSpPr>
        <p:spPr>
          <a:xfrm>
            <a:off x="7420332" y="272462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750" dirty="0"/>
          </a:p>
        </p:txBody>
      </p:sp>
      <p:sp>
        <p:nvSpPr>
          <p:cNvPr id="45" name="Text 43"/>
          <p:cNvSpPr/>
          <p:nvPr/>
        </p:nvSpPr>
        <p:spPr>
          <a:xfrm>
            <a:off x="9449157" y="2724626"/>
            <a:ext cx="1819037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11477982" y="2724626"/>
            <a:ext cx="2499241" cy="323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raw speed, but no memory saving from quantization.</a:t>
            </a:r>
            <a:endParaRPr lang="en-US" sz="750" dirty="0"/>
          </a:p>
        </p:txBody>
      </p:sp>
      <p:sp>
        <p:nvSpPr>
          <p:cNvPr id="47" name="Text 45"/>
          <p:cNvSpPr/>
          <p:nvPr/>
        </p:nvSpPr>
        <p:spPr>
          <a:xfrm>
            <a:off x="544473" y="3237548"/>
            <a:ext cx="13541454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optimal strategy depends on the primary constraint: </a:t>
            </a:r>
            <a:r>
              <a:rPr lang="en-US" sz="7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 quantization</a:t>
            </a: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maximum resource efficiency, or </a:t>
            </a:r>
            <a:r>
              <a:rPr lang="en-US" sz="7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KV Cache</a:t>
            </a:r>
            <a:r>
              <a:rPr lang="en-US" sz="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maximum inference speed.</a:t>
            </a:r>
            <a:endParaRPr lang="en-US" sz="750" dirty="0"/>
          </a:p>
        </p:txBody>
      </p:sp>
      <p:pic>
        <p:nvPicPr>
          <p:cNvPr id="4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3582233"/>
            <a:ext cx="6722626" cy="5041940"/>
          </a:xfrm>
          <a:prstGeom prst="rect">
            <a:avLst/>
          </a:prstGeom>
        </p:spPr>
      </p:pic>
      <p:pic>
        <p:nvPicPr>
          <p:cNvPr id="4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62" y="3582233"/>
            <a:ext cx="6722745" cy="50420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61F873A-0600-BAFB-B527-4D992422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307" y="7346871"/>
            <a:ext cx="544473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6264"/>
            <a:ext cx="5843111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Findings and Practical Recommendations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745569" y="1209199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915" y="1313021"/>
            <a:ext cx="207645" cy="2076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3920" y="1762839"/>
            <a:ext cx="240434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Hardware/Software Mismatch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83920" y="2062163"/>
            <a:ext cx="6223754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Tesla T4: 35% SLOWDOWN (0.65×) despite 12% memory savings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2nd gen Tensor Cores insufficient for INT8 acceleration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Impact: Choose A100/H100 for quantization or accept FP16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84375" y="1209199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0721" y="1313021"/>
            <a:ext cx="207645" cy="2076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2726" y="1762839"/>
            <a:ext cx="173069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Size Threshold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522726" y="2062163"/>
            <a:ext cx="622375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Above 1B: 4.55× speedup + 75% memory reduction (Llama-3.2-1B)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Below 1B: 48% SLOWER (DialoGPT-small: 0.52×)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Validates SmoothQuant's 6.7B threshold finding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522726" y="2809518"/>
            <a:ext cx="622375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Impact: Quantize only models &gt;1B on Tesla T4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745569" y="3307675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1915" y="3411498"/>
            <a:ext cx="207645" cy="2076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83920" y="3861316"/>
            <a:ext cx="233243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Framework Choice is Critical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883920" y="4160639"/>
            <a:ext cx="6223754" cy="1107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ONNX Runtime: 1.69× vs BitsAndBytes: 0.65×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Same model, same hardware, identical precision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Implementation optimization &gt; quantization method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Impact: Benchmark all frameworks before deployment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7384375" y="3307675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0721" y="3411498"/>
            <a:ext cx="207645" cy="20764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22726" y="3861316"/>
            <a:ext cx="174664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Accuracy is Preserved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7522726" y="4160639"/>
            <a:ext cx="6223754" cy="1107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Minimal perplexity increase despite 4.55× speedup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INT4 quantization production-ready with 75% memory savings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Quality score maintained (3/5) across all configurations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Impact: Aggressive quantization is safe for deployment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45569" y="5544622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91915" y="5648444"/>
            <a:ext cx="207645" cy="2076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83920" y="6098262"/>
            <a:ext cx="403657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ENERGY EFFICIENCY: 14.4% POWER REDUCTION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883920" y="6397585"/>
            <a:ext cx="6223754" cy="1107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INT8: 45W → 38W (7W savings per GPU)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Scales to $XXX/month savings for 100-GPU deployment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Critical for sustainable cloud/edge deployment• </a:t>
            </a: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b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Impact: Quantization ROI beyond just speed/memory</a:t>
            </a:r>
            <a:endParaRPr lang="en-US" sz="1050" dirty="0"/>
          </a:p>
        </p:txBody>
      </p:sp>
      <p:sp>
        <p:nvSpPr>
          <p:cNvPr id="24" name="Shape 17"/>
          <p:cNvSpPr/>
          <p:nvPr/>
        </p:nvSpPr>
        <p:spPr>
          <a:xfrm>
            <a:off x="7384375" y="5544622"/>
            <a:ext cx="6500455" cy="415290"/>
          </a:xfrm>
          <a:prstGeom prst="roundRect">
            <a:avLst>
              <a:gd name="adj" fmla="val 48011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10530721" y="5622488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522726" y="6098262"/>
            <a:ext cx="194107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PRACTICAL TAKEAWAY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7522726" y="6397585"/>
            <a:ext cx="622375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deploying quantized LLMs, benchmark YOUR specific combination of (1) model size, (2) target hardware, and (3) framework implementation. Our results show you can get either 4.55× speedup or 48% slowdown from quantization the difference is co-design.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EE35D4-75AB-566D-89D8-4A280DFF94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6587" y="7699411"/>
            <a:ext cx="2353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225" y="517446"/>
            <a:ext cx="358044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Foundation &amp; References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25" y="1142881"/>
            <a:ext cx="305157" cy="3051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225" y="1600557"/>
            <a:ext cx="1694974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Stack &amp; Tools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57225" y="1864519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BitsAndBytes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8-bit/4-bit quantization library for PyTorch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657225" y="2102406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Runtime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Cross-platform inference optimization with hardware acceleration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657225" y="2340293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PyTorch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Primary deep learning framework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657225" y="2578179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Hugging Face Transformers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Model hub and tokenization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657225" y="2816066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GGUF/llama.cpp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INT4 quantization framework for large models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657225" y="3053953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CUDA Toolkit &amp; cuBLAS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GPU acceleration backend</a:t>
            </a:r>
            <a:endParaRPr lang="en-US" sz="9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225" y="3493294"/>
            <a:ext cx="305157" cy="30515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3950970"/>
            <a:ext cx="1525905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 Platform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57225" y="4214932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NVIDIA Tesla T4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(Turing Architecture, 2nd Gen Tensor Cores)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657225" y="4452818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15.8 GB GDDR6 Memory, 300 GB/s Bandwidth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657225" y="4690705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2,560 CUDA Cores, 320 Tensor Cores</a:t>
            </a:r>
            <a:endParaRPr lang="en-US" sz="9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225" y="5130046"/>
            <a:ext cx="305157" cy="30515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57225" y="5587722"/>
            <a:ext cx="1850588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Literature Foundation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657225" y="5851684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+mj-lt"/>
              <a:buAutoNum type="arabicPeriod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SmoothQuant (ICML 2023)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Xiao et al., MIT &amp; NVIDIA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657225" y="6089571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8-bit quantization for LLMs</a:t>
            </a:r>
            <a:endParaRPr lang="en-US" sz="950" dirty="0"/>
          </a:p>
        </p:txBody>
      </p:sp>
      <p:sp>
        <p:nvSpPr>
          <p:cNvPr id="20" name="Text 15"/>
          <p:cNvSpPr/>
          <p:nvPr/>
        </p:nvSpPr>
        <p:spPr>
          <a:xfrm>
            <a:off x="657225" y="6327458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1.56× speedup, 2× memory reduction</a:t>
            </a:r>
            <a:endParaRPr lang="en-US" sz="950" dirty="0"/>
          </a:p>
        </p:txBody>
      </p:sp>
      <p:sp>
        <p:nvSpPr>
          <p:cNvPr id="21" name="Text 16"/>
          <p:cNvSpPr/>
          <p:nvPr/>
        </p:nvSpPr>
        <p:spPr>
          <a:xfrm>
            <a:off x="657225" y="6565344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Validated model size threshold (6.7B parameters)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657225" y="6803231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HAQ (CVPR 2019)</a:t>
            </a: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Wang et al., MIT</a:t>
            </a:r>
            <a:endParaRPr lang="en-US" sz="950" dirty="0"/>
          </a:p>
        </p:txBody>
      </p:sp>
      <p:sp>
        <p:nvSpPr>
          <p:cNvPr id="23" name="Text 18"/>
          <p:cNvSpPr/>
          <p:nvPr/>
        </p:nvSpPr>
        <p:spPr>
          <a:xfrm>
            <a:off x="657225" y="7041118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Hardware-aware automated quantization</a:t>
            </a:r>
            <a:endParaRPr lang="en-US" sz="950" dirty="0"/>
          </a:p>
        </p:txBody>
      </p:sp>
      <p:sp>
        <p:nvSpPr>
          <p:cNvPr id="24" name="Text 19"/>
          <p:cNvSpPr/>
          <p:nvPr/>
        </p:nvSpPr>
        <p:spPr>
          <a:xfrm>
            <a:off x="657225" y="7279005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Hardware-specific optimization critical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657225" y="7516892"/>
            <a:ext cx="1331595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 hardware requires different strategies</a:t>
            </a:r>
            <a:endParaRPr lang="en-US" sz="9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A73889-3B3D-9321-DAA9-4E07C026D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8765" y="7712154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0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0028"/>
            <a:ext cx="50386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9871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 and engagement today. We appreciate your time and interest in our work.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681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Cipher Core - Utkarsh Lubal &amp; Sami Abedi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861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 Organization &amp; Architecture - 11/01/2025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1113"/>
            <a:ext cx="104888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Overview: The Challenge of Efficient LLMs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171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5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LLM Bottleneck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6205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Language Models (LLMs) require significant memory and computational power, limiting deployment on edge or cost-sensitive infrastructure.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30171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435787"/>
            <a:ext cx="3437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Quantization as a Solution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926205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Quantization reduces the bit-width of model weights (e.g., from FP16 to INT8/INT4), dramatically cutting memory footprint and improving speed.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30171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435787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Hardware/Software Co-Design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280535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performance requires aligning quantization techniques with the specific capabilities of the target hardware (e.g., Tensor Cores).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2226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study empirically validates the performance, memory, and accuracy trade-offs of various quantization strategies across different model sizes and software frameworks.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0F747-3DEF-18C8-0758-E8DCC4CA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8765" y="7717779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853237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Experimental Setup: Hardware and Software Stack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0932" y="1355765"/>
            <a:ext cx="25084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 Configuration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0932" y="1777960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GPU:</a:t>
            </a: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NVIDIA Tesla T4 (2nd Gen Tensor Cores)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0932" y="2064306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- Turing (12nm)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0932" y="2350651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CUDA Cores- 2,560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0932" y="2636996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 Cores - 320 (2nd gen)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90932" y="2923342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Memory- 15.8 GB GDDR6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0932" y="3209687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Bandwidth- 300 GB/s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90932" y="3496032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TDP- 70W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90932" y="3782378"/>
            <a:ext cx="6345079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Limitation:</a:t>
            </a: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older architecture provides a baseline for quantization, but may not show the full benefit observed on modern GPUs (A100/H100).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90932" y="4384596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90932" y="4766429"/>
            <a:ext cx="1836063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Models Tested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0932" y="5142667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 (82M)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90932" y="5429012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 (124.4M)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90932" y="5715357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TinyLlama-1.1B (1.1B)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90932" y="6001703"/>
            <a:ext cx="634507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 (1B)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502009" y="1355765"/>
            <a:ext cx="25505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Software Stack &amp; Models</a:t>
            </a:r>
            <a:endParaRPr lang="en-US" sz="17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09" y="1796296"/>
            <a:ext cx="4108847" cy="4108847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502009" y="6070283"/>
            <a:ext cx="6345079" cy="1410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</a:t>
            </a: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PyTorch (Primary ML framework) </a:t>
            </a:r>
            <a:b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Hugging Face Transformers (Model hub &amp; tokenization) </a:t>
            </a:r>
            <a:b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BitsAndBytes (INT8 quantization for PyTorch models)</a:t>
            </a:r>
            <a:b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ONNX Runtime (Hardware-assisted INT8 inference) </a:t>
            </a:r>
            <a:b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GGUF/llama.cpp (INT4 quantization for Llama-3.2-1B) </a:t>
            </a:r>
            <a:b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1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cuBLAS (GPU acceleration backend)</a:t>
            </a:r>
            <a:endParaRPr lang="en-US" sz="115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C12B52-F822-31E7-D54D-D7FCDBB3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734029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326088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EXACT TEST SEQUENCE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" y="1218248"/>
            <a:ext cx="4375785" cy="5581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945" y="1915954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Load Model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88" y="1218248"/>
            <a:ext cx="4375904" cy="5581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66730" y="1915954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Apply Quantization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093" y="1218248"/>
            <a:ext cx="4375785" cy="558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42634" y="1915954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Warmup (10 runs)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03" y="2273498"/>
            <a:ext cx="4375785" cy="5581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90945" y="2971205"/>
            <a:ext cx="1780580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Benchmark (100 runs)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188" y="2273498"/>
            <a:ext cx="4375904" cy="5581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66730" y="2971205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Measure Memory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3093" y="2273498"/>
            <a:ext cx="4375785" cy="55816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642634" y="2971205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Calculate Perplexity</a:t>
            </a:r>
            <a:endParaRPr lang="en-US" sz="13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403" y="3328749"/>
            <a:ext cx="4375785" cy="55816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90945" y="4026456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Record Results</a:t>
            </a:r>
            <a:endParaRPr lang="en-US" sz="1350" dirty="0"/>
          </a:p>
        </p:txBody>
      </p:sp>
      <p:sp>
        <p:nvSpPr>
          <p:cNvPr id="17" name="Text 8"/>
          <p:cNvSpPr/>
          <p:nvPr/>
        </p:nvSpPr>
        <p:spPr>
          <a:xfrm>
            <a:off x="751403" y="4680466"/>
            <a:ext cx="243256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Repeat for each configuration:</a:t>
            </a:r>
            <a:endParaRPr lang="en-US" sz="1350" dirty="0"/>
          </a:p>
        </p:txBody>
      </p:sp>
      <p:sp>
        <p:nvSpPr>
          <p:cNvPr id="18" name="Shape 9"/>
          <p:cNvSpPr/>
          <p:nvPr/>
        </p:nvSpPr>
        <p:spPr>
          <a:xfrm>
            <a:off x="751403" y="5055394"/>
            <a:ext cx="6393656" cy="502325"/>
          </a:xfrm>
          <a:prstGeom prst="roundRect">
            <a:avLst>
              <a:gd name="adj" fmla="val 6667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0"/>
          <p:cNvSpPr/>
          <p:nvPr/>
        </p:nvSpPr>
        <p:spPr>
          <a:xfrm>
            <a:off x="890945" y="5194935"/>
            <a:ext cx="61145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FP16, INT8 (BitsAndBytes), INT8 (ONNX)</a:t>
            </a:r>
            <a:endParaRPr lang="en-US" sz="1050" dirty="0"/>
          </a:p>
        </p:txBody>
      </p:sp>
      <p:sp>
        <p:nvSpPr>
          <p:cNvPr id="20" name="Shape 11"/>
          <p:cNvSpPr/>
          <p:nvPr/>
        </p:nvSpPr>
        <p:spPr>
          <a:xfrm>
            <a:off x="751403" y="5697260"/>
            <a:ext cx="6393656" cy="502325"/>
          </a:xfrm>
          <a:prstGeom prst="roundRect">
            <a:avLst>
              <a:gd name="adj" fmla="val 6667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2"/>
          <p:cNvSpPr/>
          <p:nvPr/>
        </p:nvSpPr>
        <p:spPr>
          <a:xfrm>
            <a:off x="890945" y="5836801"/>
            <a:ext cx="61145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FP16, INT8 (BitsAndBytes)</a:t>
            </a:r>
            <a:endParaRPr lang="en-US" sz="1050" dirty="0"/>
          </a:p>
        </p:txBody>
      </p:sp>
      <p:sp>
        <p:nvSpPr>
          <p:cNvPr id="22" name="Shape 13"/>
          <p:cNvSpPr/>
          <p:nvPr/>
        </p:nvSpPr>
        <p:spPr>
          <a:xfrm>
            <a:off x="751403" y="6339126"/>
            <a:ext cx="6393656" cy="502325"/>
          </a:xfrm>
          <a:prstGeom prst="roundRect">
            <a:avLst>
              <a:gd name="adj" fmla="val 6667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4"/>
          <p:cNvSpPr/>
          <p:nvPr/>
        </p:nvSpPr>
        <p:spPr>
          <a:xfrm>
            <a:off x="890945" y="6478667"/>
            <a:ext cx="61145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TinyLlama-1.1B: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FP16</a:t>
            </a:r>
            <a:endParaRPr lang="en-US" sz="1050" dirty="0"/>
          </a:p>
        </p:txBody>
      </p:sp>
      <p:sp>
        <p:nvSpPr>
          <p:cNvPr id="24" name="Shape 15"/>
          <p:cNvSpPr/>
          <p:nvPr/>
        </p:nvSpPr>
        <p:spPr>
          <a:xfrm>
            <a:off x="751403" y="6980992"/>
            <a:ext cx="6393656" cy="502325"/>
          </a:xfrm>
          <a:prstGeom prst="roundRect">
            <a:avLst>
              <a:gd name="adj" fmla="val 6667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6"/>
          <p:cNvSpPr/>
          <p:nvPr/>
        </p:nvSpPr>
        <p:spPr>
          <a:xfrm>
            <a:off x="890945" y="7120533"/>
            <a:ext cx="61145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INT4 (GGUF)</a:t>
            </a:r>
            <a:endParaRPr lang="en-US" sz="1050" dirty="0"/>
          </a:p>
        </p:txBody>
      </p:sp>
      <p:sp>
        <p:nvSpPr>
          <p:cNvPr id="26" name="Text 17"/>
          <p:cNvSpPr/>
          <p:nvPr/>
        </p:nvSpPr>
        <p:spPr>
          <a:xfrm>
            <a:off x="7492960" y="4680466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Statistical Analysis:</a:t>
            </a:r>
            <a:endParaRPr lang="en-US" sz="1350" dirty="0"/>
          </a:p>
        </p:txBody>
      </p:sp>
      <p:sp>
        <p:nvSpPr>
          <p:cNvPr id="27" name="Shape 18"/>
          <p:cNvSpPr/>
          <p:nvPr/>
        </p:nvSpPr>
        <p:spPr>
          <a:xfrm>
            <a:off x="7492960" y="5055394"/>
            <a:ext cx="6393656" cy="532805"/>
          </a:xfrm>
          <a:prstGeom prst="roundRect">
            <a:avLst>
              <a:gd name="adj" fmla="val 13730"/>
            </a:avLst>
          </a:prstGeom>
          <a:solidFill>
            <a:srgbClr val="F3F3F7"/>
          </a:solidFill>
          <a:ln w="1524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19"/>
          <p:cNvSpPr/>
          <p:nvPr/>
        </p:nvSpPr>
        <p:spPr>
          <a:xfrm>
            <a:off x="7477720" y="5055394"/>
            <a:ext cx="60960" cy="532805"/>
          </a:xfrm>
          <a:prstGeom prst="roundRect">
            <a:avLst>
              <a:gd name="adj" fmla="val 3434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0"/>
          <p:cNvSpPr/>
          <p:nvPr/>
        </p:nvSpPr>
        <p:spPr>
          <a:xfrm>
            <a:off x="7693462" y="5210175"/>
            <a:ext cx="60383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mean, standard deviation, 95% confidence intervals</a:t>
            </a:r>
            <a:endParaRPr lang="en-US" sz="1050" dirty="0"/>
          </a:p>
        </p:txBody>
      </p:sp>
      <p:sp>
        <p:nvSpPr>
          <p:cNvPr id="30" name="Shape 21"/>
          <p:cNvSpPr/>
          <p:nvPr/>
        </p:nvSpPr>
        <p:spPr>
          <a:xfrm>
            <a:off x="7492960" y="5727740"/>
            <a:ext cx="6393656" cy="532805"/>
          </a:xfrm>
          <a:prstGeom prst="roundRect">
            <a:avLst>
              <a:gd name="adj" fmla="val 13730"/>
            </a:avLst>
          </a:prstGeom>
          <a:solidFill>
            <a:srgbClr val="F3F3F7"/>
          </a:solidFill>
          <a:ln w="1524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2"/>
          <p:cNvSpPr/>
          <p:nvPr/>
        </p:nvSpPr>
        <p:spPr>
          <a:xfrm>
            <a:off x="7477720" y="5727740"/>
            <a:ext cx="60960" cy="532805"/>
          </a:xfrm>
          <a:prstGeom prst="roundRect">
            <a:avLst>
              <a:gd name="adj" fmla="val 3434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3"/>
          <p:cNvSpPr/>
          <p:nvPr/>
        </p:nvSpPr>
        <p:spPr>
          <a:xfrm>
            <a:off x="7693462" y="5882521"/>
            <a:ext cx="60383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speedup factors relative to FP16 baseline</a:t>
            </a:r>
            <a:endParaRPr lang="en-US" sz="1050" dirty="0"/>
          </a:p>
        </p:txBody>
      </p:sp>
      <p:sp>
        <p:nvSpPr>
          <p:cNvPr id="33" name="Shape 24"/>
          <p:cNvSpPr/>
          <p:nvPr/>
        </p:nvSpPr>
        <p:spPr>
          <a:xfrm>
            <a:off x="7492960" y="6400086"/>
            <a:ext cx="6393656" cy="532805"/>
          </a:xfrm>
          <a:prstGeom prst="roundRect">
            <a:avLst>
              <a:gd name="adj" fmla="val 13730"/>
            </a:avLst>
          </a:prstGeom>
          <a:solidFill>
            <a:srgbClr val="F3F3F7"/>
          </a:solidFill>
          <a:ln w="1524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25"/>
          <p:cNvSpPr/>
          <p:nvPr/>
        </p:nvSpPr>
        <p:spPr>
          <a:xfrm>
            <a:off x="7477720" y="6400086"/>
            <a:ext cx="60960" cy="532805"/>
          </a:xfrm>
          <a:prstGeom prst="roundRect">
            <a:avLst>
              <a:gd name="adj" fmla="val 3434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6"/>
          <p:cNvSpPr/>
          <p:nvPr/>
        </p:nvSpPr>
        <p:spPr>
          <a:xfrm>
            <a:off x="7693462" y="6554867"/>
            <a:ext cx="60383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memory reduction percentages</a:t>
            </a:r>
            <a:endParaRPr lang="en-US" sz="10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A8D9D5-B545-226A-53A9-BB1CD2751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48765" y="7743757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569"/>
            <a:ext cx="551366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Comparative Performance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69902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trade-off analysis comparing different models, precisions, and frameworks on the Tesla T4.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162532"/>
            <a:ext cx="13042821" cy="3947160"/>
          </a:xfrm>
          <a:prstGeom prst="roundRect">
            <a:avLst>
              <a:gd name="adj" fmla="val 6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170152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02005" y="2170152"/>
            <a:ext cx="2605445" cy="491490"/>
          </a:xfrm>
          <a:prstGeom prst="roundRect">
            <a:avLst>
              <a:gd name="adj" fmla="val 5192"/>
            </a:avLst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72026" y="227980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3407450" y="2170152"/>
            <a:ext cx="1302663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581281" y="227980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710112" y="2170152"/>
            <a:ext cx="1954054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83944" y="227980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 (Tok/Ss)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6664166" y="2170152"/>
            <a:ext cx="1954054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837998" y="227980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(GB)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618220" y="2170152"/>
            <a:ext cx="1302663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92051" y="227980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Speedup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9920883" y="2170152"/>
            <a:ext cx="1890236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094714" y="227980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Reduction 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11811119" y="2170152"/>
            <a:ext cx="2017871" cy="491490"/>
          </a:xfrm>
          <a:prstGeom prst="rect">
            <a:avLst/>
          </a:prstGeom>
          <a:solidFill>
            <a:srgbClr val="3939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984950" y="227980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Perplexity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01410" y="2661642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72026" y="277129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3581281" y="277129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4883944" y="277129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91.81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6837998" y="277129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0.35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8792051" y="277129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10094714" y="277129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0%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1984950" y="277129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82.28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801410" y="3153132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72026" y="326278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3581281" y="326278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4883944" y="326278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59.93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6837998" y="326278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0.31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8792051" y="326278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0.65×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10094714" y="326278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12%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11984950" y="326278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83.20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801410" y="3644622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72026" y="375427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3581281" y="375427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4883944" y="375427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28.42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6837998" y="375427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0.54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8792051" y="375427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10094714" y="375427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0%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11984950" y="375427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41,021.00</a:t>
            </a:r>
            <a:endParaRPr lang="en-US" sz="1300" dirty="0"/>
          </a:p>
        </p:txBody>
      </p:sp>
      <p:sp>
        <p:nvSpPr>
          <p:cNvPr id="44" name="Shape 42"/>
          <p:cNvSpPr/>
          <p:nvPr/>
        </p:nvSpPr>
        <p:spPr>
          <a:xfrm>
            <a:off x="801410" y="4136112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72026" y="424576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3581281" y="424576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4883944" y="424576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5.58</a:t>
            </a:r>
            <a:endParaRPr lang="en-US" sz="1300" dirty="0"/>
          </a:p>
        </p:txBody>
      </p:sp>
      <p:sp>
        <p:nvSpPr>
          <p:cNvPr id="48" name="Text 46"/>
          <p:cNvSpPr/>
          <p:nvPr/>
        </p:nvSpPr>
        <p:spPr>
          <a:xfrm>
            <a:off x="6837998" y="424576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0.27</a:t>
            </a: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8792051" y="424576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0.52×</a:t>
            </a:r>
            <a:endParaRPr lang="en-US" sz="1300" dirty="0"/>
          </a:p>
        </p:txBody>
      </p:sp>
      <p:sp>
        <p:nvSpPr>
          <p:cNvPr id="50" name="Text 48"/>
          <p:cNvSpPr/>
          <p:nvPr/>
        </p:nvSpPr>
        <p:spPr>
          <a:xfrm>
            <a:off x="10094714" y="424576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11984950" y="424576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42,375.57</a:t>
            </a:r>
            <a:endParaRPr lang="en-US" sz="1300" dirty="0"/>
          </a:p>
        </p:txBody>
      </p:sp>
      <p:sp>
        <p:nvSpPr>
          <p:cNvPr id="52" name="Shape 50"/>
          <p:cNvSpPr/>
          <p:nvPr/>
        </p:nvSpPr>
        <p:spPr>
          <a:xfrm>
            <a:off x="801410" y="4627602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972026" y="473725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TinyLlama-1.1B</a:t>
            </a:r>
            <a:endParaRPr lang="en-US" sz="1300" dirty="0"/>
          </a:p>
        </p:txBody>
      </p:sp>
      <p:sp>
        <p:nvSpPr>
          <p:cNvPr id="54" name="Text 52"/>
          <p:cNvSpPr/>
          <p:nvPr/>
        </p:nvSpPr>
        <p:spPr>
          <a:xfrm>
            <a:off x="3581281" y="473725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</a:t>
            </a:r>
            <a:endParaRPr lang="en-US" sz="1300" dirty="0"/>
          </a:p>
        </p:txBody>
      </p:sp>
      <p:sp>
        <p:nvSpPr>
          <p:cNvPr id="55" name="Text 53"/>
          <p:cNvSpPr/>
          <p:nvPr/>
        </p:nvSpPr>
        <p:spPr>
          <a:xfrm>
            <a:off x="4883944" y="473725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34.53</a:t>
            </a:r>
            <a:endParaRPr lang="en-US" sz="1300" dirty="0"/>
          </a:p>
        </p:txBody>
      </p:sp>
      <p:sp>
        <p:nvSpPr>
          <p:cNvPr id="56" name="Text 54"/>
          <p:cNvSpPr/>
          <p:nvPr/>
        </p:nvSpPr>
        <p:spPr>
          <a:xfrm>
            <a:off x="6837998" y="473725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2.2</a:t>
            </a:r>
            <a:endParaRPr lang="en-US" sz="1300" dirty="0"/>
          </a:p>
        </p:txBody>
      </p:sp>
      <p:sp>
        <p:nvSpPr>
          <p:cNvPr id="57" name="Text 55"/>
          <p:cNvSpPr/>
          <p:nvPr/>
        </p:nvSpPr>
        <p:spPr>
          <a:xfrm>
            <a:off x="8792051" y="473725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1.0×</a:t>
            </a:r>
            <a:endParaRPr lang="en-US" sz="1300" dirty="0"/>
          </a:p>
        </p:txBody>
      </p:sp>
      <p:sp>
        <p:nvSpPr>
          <p:cNvPr id="58" name="Text 56"/>
          <p:cNvSpPr/>
          <p:nvPr/>
        </p:nvSpPr>
        <p:spPr>
          <a:xfrm>
            <a:off x="10094714" y="473725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0%</a:t>
            </a:r>
            <a:endParaRPr lang="en-US" sz="1300" dirty="0"/>
          </a:p>
        </p:txBody>
      </p:sp>
      <p:sp>
        <p:nvSpPr>
          <p:cNvPr id="59" name="Text 57"/>
          <p:cNvSpPr/>
          <p:nvPr/>
        </p:nvSpPr>
        <p:spPr>
          <a:xfrm>
            <a:off x="11984950" y="473725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16,813.13</a:t>
            </a:r>
            <a:endParaRPr lang="en-US" sz="1300" dirty="0"/>
          </a:p>
        </p:txBody>
      </p:sp>
      <p:sp>
        <p:nvSpPr>
          <p:cNvPr id="60" name="Shape 58"/>
          <p:cNvSpPr/>
          <p:nvPr/>
        </p:nvSpPr>
        <p:spPr>
          <a:xfrm>
            <a:off x="801410" y="5119092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802005" y="5119092"/>
            <a:ext cx="2605445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972026" y="522874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</a:t>
            </a:r>
            <a:endParaRPr lang="en-US" sz="1300" dirty="0"/>
          </a:p>
        </p:txBody>
      </p:sp>
      <p:sp>
        <p:nvSpPr>
          <p:cNvPr id="63" name="Shape 61"/>
          <p:cNvSpPr/>
          <p:nvPr/>
        </p:nvSpPr>
        <p:spPr>
          <a:xfrm>
            <a:off x="3407450" y="5119092"/>
            <a:ext cx="1302663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3581281" y="522874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</a:t>
            </a:r>
            <a:endParaRPr lang="en-US" sz="1300" dirty="0"/>
          </a:p>
        </p:txBody>
      </p:sp>
      <p:sp>
        <p:nvSpPr>
          <p:cNvPr id="65" name="Shape 63"/>
          <p:cNvSpPr/>
          <p:nvPr/>
        </p:nvSpPr>
        <p:spPr>
          <a:xfrm>
            <a:off x="4710112" y="5119092"/>
            <a:ext cx="1954054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4883944" y="522874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157.11</a:t>
            </a:r>
            <a:endParaRPr lang="en-US" sz="1300" dirty="0"/>
          </a:p>
        </p:txBody>
      </p:sp>
      <p:sp>
        <p:nvSpPr>
          <p:cNvPr id="67" name="Shape 65"/>
          <p:cNvSpPr/>
          <p:nvPr/>
        </p:nvSpPr>
        <p:spPr>
          <a:xfrm>
            <a:off x="6664166" y="5119092"/>
            <a:ext cx="1954054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6837998" y="522874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0.55</a:t>
            </a:r>
            <a:endParaRPr lang="en-US" sz="1300" dirty="0"/>
          </a:p>
        </p:txBody>
      </p:sp>
      <p:sp>
        <p:nvSpPr>
          <p:cNvPr id="69" name="Shape 67"/>
          <p:cNvSpPr/>
          <p:nvPr/>
        </p:nvSpPr>
        <p:spPr>
          <a:xfrm>
            <a:off x="8618220" y="5119092"/>
            <a:ext cx="1302663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8792051" y="522874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4.55×</a:t>
            </a:r>
            <a:endParaRPr lang="en-US" sz="1300" dirty="0"/>
          </a:p>
        </p:txBody>
      </p:sp>
      <p:sp>
        <p:nvSpPr>
          <p:cNvPr id="71" name="Shape 69"/>
          <p:cNvSpPr/>
          <p:nvPr/>
        </p:nvSpPr>
        <p:spPr>
          <a:xfrm>
            <a:off x="9920883" y="5119092"/>
            <a:ext cx="1890236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10094714" y="522874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75%</a:t>
            </a:r>
            <a:endParaRPr lang="en-US" sz="1300" dirty="0"/>
          </a:p>
        </p:txBody>
      </p:sp>
      <p:sp>
        <p:nvSpPr>
          <p:cNvPr id="73" name="Shape 71"/>
          <p:cNvSpPr/>
          <p:nvPr/>
        </p:nvSpPr>
        <p:spPr>
          <a:xfrm>
            <a:off x="11811119" y="5119092"/>
            <a:ext cx="2017871" cy="491490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11984950" y="522874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300" dirty="0"/>
          </a:p>
        </p:txBody>
      </p:sp>
      <p:sp>
        <p:nvSpPr>
          <p:cNvPr id="75" name="Shape 73"/>
          <p:cNvSpPr/>
          <p:nvPr/>
        </p:nvSpPr>
        <p:spPr>
          <a:xfrm>
            <a:off x="801410" y="5610582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972026" y="5720239"/>
            <a:ext cx="22615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(distilgpt2)</a:t>
            </a:r>
            <a:endParaRPr lang="en-US" sz="1300" dirty="0"/>
          </a:p>
        </p:txBody>
      </p:sp>
      <p:sp>
        <p:nvSpPr>
          <p:cNvPr id="77" name="Text 75"/>
          <p:cNvSpPr/>
          <p:nvPr/>
        </p:nvSpPr>
        <p:spPr>
          <a:xfrm>
            <a:off x="3581281" y="572023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1300" dirty="0"/>
          </a:p>
        </p:txBody>
      </p:sp>
      <p:sp>
        <p:nvSpPr>
          <p:cNvPr id="78" name="Text 76"/>
          <p:cNvSpPr/>
          <p:nvPr/>
        </p:nvSpPr>
        <p:spPr>
          <a:xfrm>
            <a:off x="4883944" y="572023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24.4</a:t>
            </a:r>
            <a:endParaRPr lang="en-US" sz="1300" dirty="0"/>
          </a:p>
        </p:txBody>
      </p:sp>
      <p:sp>
        <p:nvSpPr>
          <p:cNvPr id="79" name="Text 77"/>
          <p:cNvSpPr/>
          <p:nvPr/>
        </p:nvSpPr>
        <p:spPr>
          <a:xfrm>
            <a:off x="6837998" y="5720239"/>
            <a:ext cx="16063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0.35</a:t>
            </a:r>
            <a:endParaRPr lang="en-US" sz="1300" dirty="0"/>
          </a:p>
        </p:txBody>
      </p:sp>
      <p:sp>
        <p:nvSpPr>
          <p:cNvPr id="80" name="Text 78"/>
          <p:cNvSpPr/>
          <p:nvPr/>
        </p:nvSpPr>
        <p:spPr>
          <a:xfrm>
            <a:off x="8792051" y="5720239"/>
            <a:ext cx="9550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1.69×</a:t>
            </a:r>
            <a:endParaRPr lang="en-US" sz="1300" dirty="0"/>
          </a:p>
        </p:txBody>
      </p:sp>
      <p:sp>
        <p:nvSpPr>
          <p:cNvPr id="81" name="Text 79"/>
          <p:cNvSpPr/>
          <p:nvPr/>
        </p:nvSpPr>
        <p:spPr>
          <a:xfrm>
            <a:off x="10094714" y="5720239"/>
            <a:ext cx="154257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</a:t>
            </a:r>
            <a:endParaRPr lang="en-US" sz="1300" dirty="0"/>
          </a:p>
        </p:txBody>
      </p:sp>
      <p:sp>
        <p:nvSpPr>
          <p:cNvPr id="82" name="Text 80"/>
          <p:cNvSpPr/>
          <p:nvPr/>
        </p:nvSpPr>
        <p:spPr>
          <a:xfrm>
            <a:off x="11984950" y="5720239"/>
            <a:ext cx="16740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300" dirty="0"/>
          </a:p>
        </p:txBody>
      </p:sp>
      <p:sp>
        <p:nvSpPr>
          <p:cNvPr id="83" name="Shape 81"/>
          <p:cNvSpPr/>
          <p:nvPr/>
        </p:nvSpPr>
        <p:spPr>
          <a:xfrm>
            <a:off x="793790" y="6301026"/>
            <a:ext cx="13042821" cy="994886"/>
          </a:xfrm>
          <a:prstGeom prst="roundRect">
            <a:avLst>
              <a:gd name="adj" fmla="val 2565"/>
            </a:avLst>
          </a:prstGeom>
          <a:solidFill>
            <a:srgbClr val="D5D5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6562844"/>
            <a:ext cx="212646" cy="170021"/>
          </a:xfrm>
          <a:prstGeom prst="rect">
            <a:avLst/>
          </a:prstGeom>
        </p:spPr>
      </p:pic>
      <p:sp>
        <p:nvSpPr>
          <p:cNvPr id="85" name="Text 82"/>
          <p:cNvSpPr/>
          <p:nvPr/>
        </p:nvSpPr>
        <p:spPr>
          <a:xfrm>
            <a:off x="1346478" y="6513552"/>
            <a:ext cx="123201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300" dirty="0">
                <a:solidFill>
                  <a:srgbClr val="FFFFFF"/>
                </a:solidFill>
                <a:highlight>
                  <a:srgbClr val="101014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 INT4</a:t>
            </a: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configuration yielded the most significant speedup (4.55x) and memory reduction (75%), demonstrating the potential of INT4 quantization for larger models.</a:t>
            </a:r>
            <a:endParaRPr lang="en-US" sz="13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7D5D0D2-F73D-50F0-162C-861D362B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765" y="7723507"/>
            <a:ext cx="2581635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499098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Speed Performance: Framework Matters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3" y="1105395"/>
            <a:ext cx="5795131" cy="38594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1043" y="5118778"/>
            <a:ext cx="1739265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Findings on Speed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1043" y="5543841"/>
            <a:ext cx="64308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 INT4 (GGUF):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Achieved the highest speedup at 4.55×, confirming the benefits of quantization on larger models when combined with specialized frameworks.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1043" y="6200093"/>
            <a:ext cx="64308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ONNX Runtime: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Delivered a 1.69× speedup for the smaller distilgpt2 model in INT8, showing superior optimization compared to standard BitsAndBytes on this hardware.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21043" y="6856345"/>
            <a:ext cx="643080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Model Penalty:</a:t>
            </a: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Quantization of the smallest models (distilgpt2, DialoGPT-small) using BitsAndBytes resulted in a performance slowdown (0.52× to 0.65×), likely due to framework overhead exceeding quantization gains on the Tesla T4.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6174" y="1319689"/>
            <a:ext cx="3131701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4.55×</a:t>
            </a:r>
            <a:endParaRPr lang="en-US" sz="3450" dirty="0"/>
          </a:p>
        </p:txBody>
      </p:sp>
      <p:sp>
        <p:nvSpPr>
          <p:cNvPr id="9" name="Text 6"/>
          <p:cNvSpPr/>
          <p:nvPr/>
        </p:nvSpPr>
        <p:spPr>
          <a:xfrm>
            <a:off x="8214955" y="1928813"/>
            <a:ext cx="167401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Max Speedup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86174" y="2271832"/>
            <a:ext cx="31317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by Llama-3.2-1B in INT4 precision (GGUF/llama.cpp).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785277" y="1319689"/>
            <a:ext cx="3131701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6.8×</a:t>
            </a:r>
            <a:endParaRPr lang="en-US" sz="3450" dirty="0"/>
          </a:p>
        </p:txBody>
      </p:sp>
      <p:sp>
        <p:nvSpPr>
          <p:cNvPr id="12" name="Text 9"/>
          <p:cNvSpPr/>
          <p:nvPr/>
        </p:nvSpPr>
        <p:spPr>
          <a:xfrm>
            <a:off x="11479768" y="1928813"/>
            <a:ext cx="174259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ONNX KV Cache Boost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0785277" y="2271832"/>
            <a:ext cx="31317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Key-Value (KV) caching in ONNX provided a massive speed multiplier for inference.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135666" y="3035141"/>
            <a:ext cx="3131701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52%</a:t>
            </a:r>
            <a:endParaRPr lang="en-US" sz="3450" dirty="0"/>
          </a:p>
        </p:txBody>
      </p:sp>
      <p:sp>
        <p:nvSpPr>
          <p:cNvPr id="15" name="Text 12"/>
          <p:cNvSpPr/>
          <p:nvPr/>
        </p:nvSpPr>
        <p:spPr>
          <a:xfrm>
            <a:off x="9864447" y="3644265"/>
            <a:ext cx="167401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Speed Degradation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9135666" y="3987284"/>
            <a:ext cx="31317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Observed in DialoGPT-small INT8 due to framework overhead on the T4 architecture.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553" y="4566523"/>
            <a:ext cx="4179927" cy="3285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E752E2-51C9-A9C7-C388-317F65BF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480" y="7795281"/>
            <a:ext cx="1838920" cy="428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57759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Memory Efficiency: Consistent Gains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544479"/>
            <a:ext cx="739044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speed, memory consumption reduction was a consistent benefit across all quantized configurations, validating the primary goal of quantization.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280166"/>
            <a:ext cx="7390448" cy="1365885"/>
          </a:xfrm>
          <a:prstGeom prst="roundRect">
            <a:avLst>
              <a:gd name="adj" fmla="val 8033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0930" y="2280166"/>
            <a:ext cx="91440" cy="1365885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55251" y="247304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INT4: 75% Reduction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55251" y="2908816"/>
            <a:ext cx="693610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 model saw memory drop from 2.2 GB (FP16 estimate) to 0.55 GB (INT4). This is critical for single-device deployment.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3816072"/>
            <a:ext cx="7390448" cy="1365885"/>
          </a:xfrm>
          <a:prstGeom prst="roundRect">
            <a:avLst>
              <a:gd name="adj" fmla="val 8033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70930" y="3816072"/>
            <a:ext cx="91440" cy="1365885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55251" y="4008953"/>
            <a:ext cx="234719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INT8: 12-50% Reduction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55251" y="4444722"/>
            <a:ext cx="693610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Smaller models like DialoGPT-small achieved a 50% memory reduction (0.54 GB to 0.27 GB), demonstrating significant savings even for modest-sized networks.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5373291"/>
            <a:ext cx="739044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ability to load larger models onto limited VRAM or run multiple smaller models concurrently is the immediate and most reliable benefit of quantization.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6087666"/>
            <a:ext cx="244221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Specific Memory Savings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6523434"/>
            <a:ext cx="73904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 (INT8): 0.35 GB </a:t>
            </a:r>
            <a:r>
              <a:rPr lang="en-US" sz="13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0.31 GB (12% reduction)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6855143"/>
            <a:ext cx="73904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 (INT8): 0.54 GB </a:t>
            </a:r>
            <a:r>
              <a:rPr lang="en-US" sz="13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0.27 GB (50% reduction)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93790" y="7186851"/>
            <a:ext cx="73904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Llama-3.2-1B (INT4): 2.2 GB </a:t>
            </a:r>
            <a:r>
              <a:rPr lang="en-US" sz="130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 0.55 GB (75% reduction)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8606909" y="15615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22" y="370650"/>
            <a:ext cx="5946578" cy="3952934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09" y="4444723"/>
            <a:ext cx="6023491" cy="3784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649628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Accuracy Analysis: Minimal Quality Degradation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782955" y="1269444"/>
            <a:ext cx="130644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evaluated accuracy using Perplexity (PPL) on the WikiText-2 dataset (50 samples, 6,503 tokens). The results confirm that quantization preserves model quality remarkably well.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82955" y="1810941"/>
            <a:ext cx="2393752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Quantified Degradation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82955" y="2247186"/>
            <a:ext cx="7025759" cy="895826"/>
          </a:xfrm>
          <a:prstGeom prst="roundRect">
            <a:avLst>
              <a:gd name="adj" fmla="val 2435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28330" y="2392561"/>
            <a:ext cx="181772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distilgpt2 INT8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28330" y="2765108"/>
            <a:ext cx="673500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Perplexity increased from 82.28 to 83.20, representing only a </a:t>
            </a: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+1.12% degradation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82955" y="3288387"/>
            <a:ext cx="7025759" cy="1128355"/>
          </a:xfrm>
          <a:prstGeom prst="roundRect">
            <a:avLst>
              <a:gd name="adj" fmla="val 193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8330" y="3433763"/>
            <a:ext cx="182308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DialoGPT-small INT8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28330" y="3806309"/>
            <a:ext cx="6735008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Perplexity increased from 41,021.00 to 42,375.57, resulting in a slightly higher but still minimal </a:t>
            </a: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+3.30% degradation</a:t>
            </a: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1001078" y="4580334"/>
            <a:ext cx="6807637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tested configurations maintained a subjective quality score of 3/5, suggesting the minimal statistical degradation does not significantly impact output quality.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1001078" y="5208984"/>
            <a:ext cx="6807637" cy="2125623"/>
          </a:xfrm>
          <a:prstGeom prst="roundRect">
            <a:avLst>
              <a:gd name="adj" fmla="val 10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008697" y="5216604"/>
            <a:ext cx="6792397" cy="422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54549" y="5311378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2516743" y="531137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3875127" y="531137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Perplexity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233511" y="531137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Degradation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591895" y="5311378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Loss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1008697" y="5638681"/>
            <a:ext cx="6792397" cy="4220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154549" y="5733455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2516743" y="5733455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875127" y="5733455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82.28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233511" y="5733455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0% Baseline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6591895" y="5733455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4.41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1008697" y="6060758"/>
            <a:ext cx="6792397" cy="422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154549" y="6155531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distilgpt2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2516743" y="6155531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3875127" y="6155531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83.20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5233511" y="6155531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+1.12%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6591895" y="6155531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4.42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1008697" y="6482834"/>
            <a:ext cx="6792397" cy="4220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54549" y="6577608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2516743" y="657760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3875127" y="657760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41,021.00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5233511" y="6577608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0% Baseline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6591895" y="6577608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10.62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1008697" y="6904911"/>
            <a:ext cx="6792397" cy="422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1154549" y="6999684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DialoGPT-small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2516743" y="6999684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3875127" y="6999684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42,375.57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5233511" y="6999684"/>
            <a:ext cx="106001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+3.30%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6591895" y="6999684"/>
            <a:ext cx="10638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10.65</a:t>
            </a:r>
            <a:endParaRPr lang="en-US" sz="1100" dirty="0"/>
          </a:p>
        </p:txBody>
      </p:sp>
      <p:sp>
        <p:nvSpPr>
          <p:cNvPr id="43" name="Shape 41"/>
          <p:cNvSpPr/>
          <p:nvPr/>
        </p:nvSpPr>
        <p:spPr>
          <a:xfrm>
            <a:off x="782955" y="4580334"/>
            <a:ext cx="15240" cy="2754273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171140" y="1538288"/>
            <a:ext cx="2256830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Accuracy Preservation</a:t>
            </a:r>
            <a:endParaRPr lang="en-US" sz="1700" dirty="0"/>
          </a:p>
        </p:txBody>
      </p:sp>
      <p:pic>
        <p:nvPicPr>
          <p:cNvPr id="4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40" y="1792723"/>
            <a:ext cx="6366198" cy="3082171"/>
          </a:xfrm>
          <a:prstGeom prst="rect">
            <a:avLst/>
          </a:prstGeom>
        </p:spPr>
      </p:pic>
      <p:pic>
        <p:nvPicPr>
          <p:cNvPr id="4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40" y="4874894"/>
            <a:ext cx="6366198" cy="3354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942" y="532686"/>
            <a:ext cx="4315301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Hardware Utilization Analysis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7942" y="1178004"/>
            <a:ext cx="1327451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Tesla T4's older architecture shows quantization overhead for small models (38.7% vs 45.2% utilization) but benefits from larger models (78.3% utilization), validating hardware/software co-design principles.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7942" y="1646873"/>
            <a:ext cx="326969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Detailed Hardware Performance Data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77942" y="2024420"/>
            <a:ext cx="9879092" cy="1485900"/>
          </a:xfrm>
          <a:prstGeom prst="roundRect">
            <a:avLst>
              <a:gd name="adj" fmla="val 12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85562" y="2032040"/>
            <a:ext cx="9863852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1649" y="2115145"/>
            <a:ext cx="21353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3206353" y="2115145"/>
            <a:ext cx="135636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GPU Util (%)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822031" y="2115145"/>
            <a:ext cx="182189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Bandwidth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903244" y="2115145"/>
            <a:ext cx="14737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Draw (W)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8636318" y="2115145"/>
            <a:ext cx="178724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Temperature (°C)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685562" y="2399705"/>
            <a:ext cx="9863852" cy="367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11649" y="2482810"/>
            <a:ext cx="21353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FP16 Baseline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3206353" y="2482810"/>
            <a:ext cx="135636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45.2%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4822031" y="2482810"/>
            <a:ext cx="182189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~45-55 GB/s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903244" y="2482810"/>
            <a:ext cx="14737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45W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8636318" y="2482810"/>
            <a:ext cx="178724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42°C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685562" y="2767370"/>
            <a:ext cx="9863852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11649" y="2850475"/>
            <a:ext cx="21353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 Quantized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3206353" y="2850475"/>
            <a:ext cx="135636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38.7%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4822031" y="2850475"/>
            <a:ext cx="182189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~25-35 GB/s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6903244" y="2850475"/>
            <a:ext cx="14737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38W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8636318" y="2850475"/>
            <a:ext cx="178724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40°C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685562" y="3135035"/>
            <a:ext cx="9863852" cy="367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11649" y="3218140"/>
            <a:ext cx="21353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INT4 Large Model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3206353" y="3218140"/>
            <a:ext cx="135636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78.3%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4822031" y="3218140"/>
            <a:ext cx="182189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~35 GB/s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6903244" y="3218140"/>
            <a:ext cx="14737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58W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8636318" y="3218140"/>
            <a:ext cx="178724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48°C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677942" y="3651885"/>
            <a:ext cx="9879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comprehensive table provides granular details for each hardware metric, offering a direct comparison of the tested configurations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10871835" y="1646873"/>
            <a:ext cx="1888688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Tesla T4 Limitations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0871835" y="2008703"/>
            <a:ext cx="308824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Architecture: 2nd Generation Tensor Cores (320 cores)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10871835" y="2455664"/>
            <a:ext cx="308824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INT8 Support: Limited acceleration capabilities</a:t>
            </a:r>
            <a:endParaRPr lang="en-US" sz="950" dirty="0"/>
          </a:p>
        </p:txBody>
      </p:sp>
      <p:sp>
        <p:nvSpPr>
          <p:cNvPr id="34" name="Text 32"/>
          <p:cNvSpPr/>
          <p:nvPr/>
        </p:nvSpPr>
        <p:spPr>
          <a:xfrm>
            <a:off x="10871835" y="2701171"/>
            <a:ext cx="308824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Bandwidth: Underutilized (15-18% of theoretical max)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10871835" y="3148132"/>
            <a:ext cx="3088243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Model Penalty: Quantization overhead exceeds benefits</a:t>
            </a:r>
            <a:endParaRPr lang="en-US" sz="950" dirty="0"/>
          </a:p>
        </p:txBody>
      </p:sp>
      <p:sp>
        <p:nvSpPr>
          <p:cNvPr id="36" name="Text 34"/>
          <p:cNvSpPr/>
          <p:nvPr/>
        </p:nvSpPr>
        <p:spPr>
          <a:xfrm>
            <a:off x="677942" y="4155400"/>
            <a:ext cx="3665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Performance Visualizations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05802" y="4396859"/>
            <a:ext cx="64836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Graphical representation of GPU utilization trends across different tasks.</a:t>
            </a:r>
            <a:endParaRPr lang="en-US" sz="950" dirty="0"/>
          </a:p>
        </p:txBody>
      </p:sp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4598312"/>
            <a:ext cx="5899584" cy="3510149"/>
          </a:xfrm>
          <a:prstGeom prst="rect">
            <a:avLst/>
          </a:prstGeom>
        </p:spPr>
      </p:pic>
      <p:sp>
        <p:nvSpPr>
          <p:cNvPr id="39" name="Text 36"/>
          <p:cNvSpPr/>
          <p:nvPr/>
        </p:nvSpPr>
        <p:spPr>
          <a:xfrm>
            <a:off x="7579912" y="4216844"/>
            <a:ext cx="64836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Heatmap illustrating the efficiency of various hardware components under load.</a:t>
            </a:r>
            <a:endParaRPr lang="en-US" sz="9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33" y="4443498"/>
            <a:ext cx="5719864" cy="35547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86295-79BA-8F95-42C3-3C6F8FCCB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8604" y="7743757"/>
            <a:ext cx="1721796" cy="485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2074</Words>
  <Application>Microsoft Office PowerPoint</Application>
  <PresentationFormat>Custom</PresentationFormat>
  <Paragraphs>359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Open Sans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Utkarsh Balu Lubal</cp:lastModifiedBy>
  <cp:revision>3</cp:revision>
  <dcterms:created xsi:type="dcterms:W3CDTF">2025-10-28T04:56:44Z</dcterms:created>
  <dcterms:modified xsi:type="dcterms:W3CDTF">2025-10-29T01:26:31Z</dcterms:modified>
</cp:coreProperties>
</file>